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6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95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13019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138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05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612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84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26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18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59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80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42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7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6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2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81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6D643-1089-4CF8-9942-C501A108A668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87CD5-785C-4B49-8648-231157BF5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86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B407-B3C4-4440-9DE7-3462959D77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complexity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B21B9E-20C9-43D7-A11C-114A249C91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Eng. Abdelrahman Abdelmoez Ahmed</a:t>
            </a:r>
          </a:p>
        </p:txBody>
      </p:sp>
    </p:spTree>
    <p:extLst>
      <p:ext uri="{BB962C8B-B14F-4D97-AF65-F5344CB8AC3E}">
        <p14:creationId xmlns:p14="http://schemas.microsoft.com/office/powerpoint/2010/main" val="285890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7347-0117-4A93-8A5F-3672B3B69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14" y="1470582"/>
            <a:ext cx="6873240" cy="522402"/>
          </a:xfrm>
        </p:spPr>
        <p:txBody>
          <a:bodyPr>
            <a:normAutofit fontScale="90000"/>
          </a:bodyPr>
          <a:lstStyle/>
          <a:p>
            <a:r>
              <a:rPr lang="en-US" dirty="0"/>
              <a:t>Code complexity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8D72D-95CC-4457-BF6C-56F622FAC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4716" y="2162665"/>
            <a:ext cx="6873240" cy="3094485"/>
          </a:xfrm>
        </p:spPr>
        <p:txBody>
          <a:bodyPr/>
          <a:lstStyle/>
          <a:p>
            <a:r>
              <a:rPr lang="en-US" sz="3200" dirty="0"/>
              <a:t>1- Time complexity </a:t>
            </a:r>
          </a:p>
          <a:p>
            <a:r>
              <a:rPr lang="en-US" sz="3200" dirty="0"/>
              <a:t>2- Space complexity </a:t>
            </a:r>
          </a:p>
          <a:p>
            <a:endParaRPr lang="en-US" dirty="0"/>
          </a:p>
        </p:txBody>
      </p:sp>
      <p:pic>
        <p:nvPicPr>
          <p:cNvPr id="1026" name="Picture 2" descr="Technology | What is Code Complexity and Why Should You Care?">
            <a:extLst>
              <a:ext uri="{FF2B5EF4-FFF2-40B4-BE49-F238E27FC236}">
                <a16:creationId xmlns:a16="http://schemas.microsoft.com/office/drawing/2014/main" id="{2F9782A8-A541-4959-BA32-A1106858D07D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3" r="27773"/>
          <a:stretch>
            <a:fillRect/>
          </a:stretch>
        </p:blipFill>
        <p:spPr bwMode="auto">
          <a:xfrm>
            <a:off x="7555831" y="406065"/>
            <a:ext cx="4030579" cy="60458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739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20EA9-A0DF-4264-8735-5D141483D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/>
          <a:lstStyle/>
          <a:p>
            <a:r>
              <a:rPr lang="en-US" dirty="0"/>
              <a:t>Time complexity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26E4A-5A01-4C76-B1F8-7E47C4275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time it will take the device to execute the code, based on : 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/>
              <a:t>Constant time 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/>
              <a:t>Linear time 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/>
              <a:t>Quadratic time 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/>
              <a:t>Logarithmic time  </a:t>
            </a:r>
          </a:p>
          <a:p>
            <a:endParaRPr lang="ar-EG" sz="2400" dirty="0"/>
          </a:p>
          <a:p>
            <a:endParaRPr lang="en-US" sz="2400" dirty="0"/>
          </a:p>
        </p:txBody>
      </p:sp>
      <p:pic>
        <p:nvPicPr>
          <p:cNvPr id="2052" name="Picture 4" descr="How to find time complexity of an algorithm? | Adrian Mejia Blog">
            <a:extLst>
              <a:ext uri="{FF2B5EF4-FFF2-40B4-BE49-F238E27FC236}">
                <a16:creationId xmlns:a16="http://schemas.microsoft.com/office/drawing/2014/main" id="{A83A878D-63E7-45BF-91D0-DEC649C6888C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9" r="14839"/>
          <a:stretch>
            <a:fillRect/>
          </a:stretch>
        </p:blipFill>
        <p:spPr bwMode="auto"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834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A107F-2C06-4974-BACE-971DC13F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time O(1)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86FE4-4DEF-43CE-B0C9-CA309B75E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This means that the code takes a fixed amount of time that never changes with the size of the data, no matter how different it is.</a:t>
            </a:r>
            <a:endParaRPr lang="ar-EG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this function it takes a O(1) what ever the amount of </a:t>
            </a:r>
            <a:r>
              <a:rPr lang="en-US" dirty="0" err="1"/>
              <a:t>lst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EDA906-0C2D-457C-B8DC-514264158B39}"/>
              </a:ext>
            </a:extLst>
          </p:cNvPr>
          <p:cNvSpPr/>
          <p:nvPr/>
        </p:nvSpPr>
        <p:spPr>
          <a:xfrm>
            <a:off x="7788426" y="2477868"/>
            <a:ext cx="44035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------------------------------</a:t>
            </a:r>
          </a:p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Courier New" panose="02070309020205020404" pitchFamily="49" charset="0"/>
              </a:rPr>
              <a:t>print_first_element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</a:t>
            </a:r>
            <a:r>
              <a:rPr lang="en-US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])</a:t>
            </a:r>
            <a:endParaRPr lang="ar-EG" dirty="0">
              <a:solidFill>
                <a:srgbClr val="DCDCDC"/>
              </a:solidFill>
              <a:latin typeface="Courier New" panose="02070309020205020404" pitchFamily="49" charset="0"/>
            </a:endParaRPr>
          </a:p>
          <a:p>
            <a:r>
              <a:rPr lang="ar-EG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-------------------------------------------------</a:t>
            </a:r>
            <a:endParaRPr lang="en-US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640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B3141-FE11-4743-972D-D54F401F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time (o(n))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A8309D-8231-435F-B228-2ADC91104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execution of the code is directly proportional to the size of the data in the same proportion.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this function that takes time according to the  number of </a:t>
            </a:r>
            <a:r>
              <a:rPr lang="en-US" dirty="0" err="1"/>
              <a:t>lst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234C00-FC6C-4002-B7BD-EB4800697883}"/>
              </a:ext>
            </a:extLst>
          </p:cNvPr>
          <p:cNvSpPr/>
          <p:nvPr/>
        </p:nvSpPr>
        <p:spPr>
          <a:xfrm>
            <a:off x="8025629" y="2702786"/>
            <a:ext cx="421449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-----------------------------</a:t>
            </a:r>
          </a:p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Courier New" panose="02070309020205020404" pitchFamily="49" charset="0"/>
              </a:rPr>
              <a:t>print_list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item </a:t>
            </a:r>
            <a:r>
              <a:rPr lang="en-US" dirty="0">
                <a:solidFill>
                  <a:srgbClr val="82C6FF"/>
                </a:solidFill>
                <a:latin typeface="Courier New" panose="02070309020205020404" pitchFamily="49" charset="0"/>
              </a:rPr>
              <a:t>in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</a:t>
            </a:r>
            <a:r>
              <a:rPr lang="en-US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item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352157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98A4-B7E9-4DDF-8006-3619FDF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Quadratic Time (o(n^2))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718E1-B5A4-46D4-B9DF-91D1688BF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3429000"/>
            <a:ext cx="6873240" cy="3094485"/>
          </a:xfrm>
        </p:spPr>
        <p:txBody>
          <a:bodyPr/>
          <a:lstStyle/>
          <a:p>
            <a:r>
              <a:rPr lang="en-US" dirty="0"/>
              <a:t>means that the number of operations in the code increases as a square of the data size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That shows in nested loop Because  it is compare between each</a:t>
            </a:r>
            <a:r>
              <a:rPr lang="ar-EG" dirty="0"/>
              <a:t> </a:t>
            </a:r>
            <a:r>
              <a:rPr lang="en-US" dirty="0"/>
              <a:t>element</a:t>
            </a:r>
            <a:r>
              <a:rPr lang="ar-EG" dirty="0"/>
              <a:t> </a:t>
            </a:r>
            <a:r>
              <a:rPr lang="en-US" dirty="0"/>
              <a:t>to other.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400E21-642D-44BC-959C-0A982B156EB3}"/>
              </a:ext>
            </a:extLst>
          </p:cNvPr>
          <p:cNvSpPr/>
          <p:nvPr/>
        </p:nvSpPr>
        <p:spPr>
          <a:xfrm>
            <a:off x="7861238" y="2070574"/>
            <a:ext cx="40259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------------------------</a:t>
            </a:r>
          </a:p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Courier New" panose="02070309020205020404" pitchFamily="49" charset="0"/>
              </a:rPr>
              <a:t>print_pairs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2C6FF"/>
                </a:solidFill>
                <a:latin typeface="Courier New" panose="02070309020205020404" pitchFamily="49" charset="0"/>
              </a:rPr>
              <a:t>in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j </a:t>
            </a:r>
            <a:r>
              <a:rPr lang="en-US" dirty="0">
                <a:solidFill>
                  <a:srgbClr val="82C6FF"/>
                </a:solidFill>
                <a:latin typeface="Courier New" panose="02070309020205020404" pitchFamily="49" charset="0"/>
              </a:rPr>
              <a:t>in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    </a:t>
            </a:r>
            <a:r>
              <a:rPr lang="en-US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j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------------------------</a:t>
            </a:r>
            <a:b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023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F947-B45B-45F4-A734-2B1CB3913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complexity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E0FBAE-E823-44E5-A2AE-0E9C225CE8E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79E670-2FA0-458B-95C8-56A2347EA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524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E76D5-8CC2-492C-A195-C01AA8EFC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Logarithmic Time (O(log n))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CB6F8-9261-4978-940F-02E97D812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number of steps increases logarithmically with the size of the data.</a:t>
            </a:r>
            <a:endParaRPr lang="ar-EG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this function: each turn the data split to half so number of turns =log(n)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It is show in Binary search Tree and Merge sort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5D722F-914E-467F-BC7F-2243E96DB342}"/>
              </a:ext>
            </a:extLst>
          </p:cNvPr>
          <p:cNvSpPr/>
          <p:nvPr/>
        </p:nvSpPr>
        <p:spPr>
          <a:xfrm>
            <a:off x="7138736" y="1610142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69A5D7"/>
                </a:solidFill>
                <a:latin typeface="Courier New" panose="020703090202050204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Courier New" panose="02070309020205020404" pitchFamily="49" charset="0"/>
              </a:rPr>
              <a:t>binary_search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9CDCFE"/>
                </a:solidFill>
                <a:latin typeface="Courier New" panose="02070309020205020404" pitchFamily="49" charset="0"/>
              </a:rPr>
              <a:t>target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low = 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high = </a:t>
            </a:r>
            <a:r>
              <a:rPr lang="en-US" dirty="0" err="1">
                <a:solidFill>
                  <a:srgbClr val="DCDCAA"/>
                </a:solidFill>
                <a:latin typeface="Courier New" panose="02070309020205020404" pitchFamily="49" charset="0"/>
              </a:rPr>
              <a:t>len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- 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b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low &lt;= high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mid = 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low + high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// 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2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mid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== target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Courier New" panose="02070309020205020404" pitchFamily="49" charset="0"/>
              </a:rPr>
              <a:t>True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</a:t>
            </a:r>
            <a:r>
              <a:rPr lang="en-US" dirty="0" err="1">
                <a:solidFill>
                  <a:srgbClr val="C99CC6"/>
                </a:solidFill>
                <a:latin typeface="Courier New" panose="02070309020205020404" pitchFamily="49" charset="0"/>
              </a:rPr>
              <a:t>elif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D4D4D4"/>
                </a:solidFill>
                <a:latin typeface="Courier New" panose="02070309020205020404" pitchFamily="49" charset="0"/>
              </a:rPr>
              <a:t>lst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mid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&lt; target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    low = mid + 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else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        high = mid - </a:t>
            </a:r>
            <a:r>
              <a:rPr lang="en-US" dirty="0">
                <a:solidFill>
                  <a:srgbClr val="B5CEA8"/>
                </a:solidFill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    </a:t>
            </a:r>
            <a:r>
              <a:rPr lang="en-US" dirty="0">
                <a:solidFill>
                  <a:srgbClr val="C99CC6"/>
                </a:solidFill>
                <a:latin typeface="Courier New" panose="020703090202050204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Courier New" panose="02070309020205020404" pitchFamily="49" charset="0"/>
              </a:rPr>
              <a:t>False</a:t>
            </a:r>
            <a:endParaRPr lang="en-US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br>
              <a:rPr lang="en-US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74619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137</TotalTime>
  <Words>258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Courier New</vt:lpstr>
      <vt:lpstr>Wingdings</vt:lpstr>
      <vt:lpstr>Vapor Trail</vt:lpstr>
      <vt:lpstr>Code complexity </vt:lpstr>
      <vt:lpstr>Code complexity </vt:lpstr>
      <vt:lpstr>Time complexity </vt:lpstr>
      <vt:lpstr>Constant time O(1)</vt:lpstr>
      <vt:lpstr>Linear time (o(n))</vt:lpstr>
      <vt:lpstr>Quadratic Time (o(n^2))</vt:lpstr>
      <vt:lpstr>Space complexity</vt:lpstr>
      <vt:lpstr>Logarithmic Time (O(log n))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complexity </dc:title>
  <dc:creator>Abdelrahman Abdelmoez</dc:creator>
  <cp:lastModifiedBy>Abdelrahman Abdelmoez</cp:lastModifiedBy>
  <cp:revision>7</cp:revision>
  <dcterms:created xsi:type="dcterms:W3CDTF">2025-07-22T16:48:10Z</dcterms:created>
  <dcterms:modified xsi:type="dcterms:W3CDTF">2025-07-22T19:06:09Z</dcterms:modified>
</cp:coreProperties>
</file>

<file path=docProps/thumbnail.jpeg>
</file>